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Kubiczek" initials="BK" lastIdx="3" clrIdx="0">
    <p:extLst>
      <p:ext uri="{19B8F6BF-5375-455C-9EA6-DF929625EA0E}">
        <p15:presenceInfo xmlns:p15="http://schemas.microsoft.com/office/powerpoint/2012/main" userId="Barbara Kubicz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2A87C1-10F6-44C1-9263-007CBA92B4E9}">
  <a:tblStyle styleId="{C72A87C1-10F6-44C1-9263-007CBA92B4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4T07:45:01.140" idx="1">
    <p:pos x="5760" y="443"/>
    <p:text>Odpowiedz jednym zdaniem, jak według Ciebie zdjęcia i moneta są powiązane z tematem lekcji:</p:text>
    <p:extLst>
      <p:ext uri="{C676402C-5697-4E1C-873F-D02D1690AC5C}">
        <p15:threadingInfo xmlns:p15="http://schemas.microsoft.com/office/powerpoint/2012/main" timeZoneBias="-60"/>
      </p:ext>
    </p:extLst>
  </p:cm>
  <p:cm authorId="1" dt="2024-01-04T07:45:28.490" idx="2">
    <p:pos x="10" y="10"/>
    <p:text>Źródła: Wikimedia Commons; Kmenicka,CC BY 3.0, via Wikimedia Commons; tschechische-muenze.eu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4T07:56:07.178" idx="3">
    <p:pos x="2548" y="594"/>
    <p:text>Parada wojskowa z okazji 1. rocznicy 
protektoratu (15 marca 1940 roku).
Źródło: Česká televize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10E19-60FD-45E1-97E7-34D0457204C9}" type="datetimeFigureOut">
              <a:rPr lang="cs-CZ" smtClean="0"/>
              <a:t>01.07.2025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21F6C-035A-4A68-BC4F-EFB39E4B9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26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a5f0a397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a5f0a3976_0_5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a5f0a39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a5f0a3976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a5f0a39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a5f0a3976_0_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a5f0a397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a5f0a3976_0_1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a5f0a397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a5f0a3976_0_1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a5f0a397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a5f0a3976_0_2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a5f0a397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a5f0a3976_0_3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a5f0a397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a5f0a3976_0_3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a5f0a397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a5f0a3976_0_4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cs-CZ" dirty="0"/>
              <a:t>Nick </a:t>
            </a:r>
            <a:r>
              <a:rPr lang="cs-CZ" dirty="0" err="1"/>
              <a:t>dla</a:t>
            </a:r>
            <a:r>
              <a:rPr lang="cs-CZ" dirty="0"/>
              <a:t> </a:t>
            </a:r>
            <a:r>
              <a:rPr lang="cs-CZ" dirty="0" err="1"/>
              <a:t>świętego</a:t>
            </a:r>
            <a:r>
              <a:rPr lang="cs-CZ" dirty="0"/>
              <a:t> </a:t>
            </a:r>
            <a:r>
              <a:rPr lang="cs-CZ" dirty="0" err="1"/>
              <a:t>Wacława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pl-PL" b="1" dirty="0"/>
              <a:t>Jakie przezwisko by mu nadali?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4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SzPts val="1100"/>
            </a:pPr>
            <a:r>
              <a:rPr lang="pl-PL" sz="1700" dirty="0"/>
              <a:t>Konkurs o najlepsze przezwisko dla świętego Wacława w historii! </a:t>
            </a:r>
            <a:br>
              <a:rPr lang="pl-PL" sz="1700" dirty="0"/>
            </a:br>
            <a:r>
              <a:rPr lang="pl-PL" sz="1700" dirty="0"/>
              <a:t>Zwycięzca wygrywa Kofolę! Głosujemy!</a:t>
            </a:r>
            <a:endParaRPr sz="3400" dirty="0"/>
          </a:p>
        </p:txBody>
      </p:sp>
      <p:graphicFrame>
        <p:nvGraphicFramePr>
          <p:cNvPr id="110" name="Google Shape;110;p22"/>
          <p:cNvGraphicFramePr/>
          <p:nvPr/>
        </p:nvGraphicFramePr>
        <p:xfrm>
          <a:off x="79475" y="1327650"/>
          <a:ext cx="6258150" cy="2156275"/>
        </p:xfrm>
        <a:graphic>
          <a:graphicData uri="http://schemas.openxmlformats.org/drawingml/2006/table">
            <a:tbl>
              <a:tblPr>
                <a:noFill/>
                <a:tableStyleId>{C72A87C1-10F6-44C1-9263-007CBA92B4E9}</a:tableStyleId>
              </a:tblPr>
              <a:tblGrid>
                <a:gridCol w="135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750"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Okres historyczny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Kto?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PRZEZWISKO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Dlaczego tak by go nazwali?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175"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wiek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(średniowiecze)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mnisi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75"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1939-1945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naziści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175"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współczesność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146" y="1327650"/>
            <a:ext cx="3795751" cy="35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cs-CZ" dirty="0" err="1"/>
              <a:t>Czego</a:t>
            </a:r>
            <a:r>
              <a:rPr lang="cs-CZ" dirty="0"/>
              <a:t> </a:t>
            </a:r>
            <a:r>
              <a:rPr lang="cs-CZ" dirty="0" err="1"/>
              <a:t>się</a:t>
            </a:r>
            <a:r>
              <a:rPr lang="cs-CZ" dirty="0"/>
              <a:t> </a:t>
            </a:r>
            <a:r>
              <a:rPr lang="cs-CZ" dirty="0" err="1"/>
              <a:t>nauczymy</a:t>
            </a:r>
            <a:r>
              <a:rPr lang="cs-CZ" dirty="0"/>
              <a:t>?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>
              <a:buNone/>
            </a:pPr>
            <a:r>
              <a:rPr lang="pl-PL" dirty="0"/>
              <a:t>Z biegiem czasu opinie na temat różnych ważnych postaci historycznych często się zmieniają.</a:t>
            </a:r>
            <a:endParaRPr lang="cs-CZ" dirty="0"/>
          </a:p>
          <a:p>
            <a:pPr marL="114300" indent="0">
              <a:buNone/>
            </a:pPr>
            <a:r>
              <a:rPr lang="pl-PL" dirty="0"/>
              <a:t>Typowe jest to również w przypadku patrona (obrońcy) ziem czeskich, </a:t>
            </a:r>
            <a:r>
              <a:rPr lang="pl-PL" b="1" dirty="0"/>
              <a:t>świętego Wacława.</a:t>
            </a:r>
            <a:endParaRPr lang="cs-CZ" dirty="0"/>
          </a:p>
          <a:p>
            <a:pPr marL="114300" indent="0">
              <a:buNone/>
            </a:pPr>
            <a:r>
              <a:rPr lang="pl-PL" dirty="0"/>
              <a:t>Przypomnimy sobie, jak tę postać postrzegali ludzie w różnych czasach </a:t>
            </a:r>
            <a:br>
              <a:rPr lang="pl-PL" dirty="0"/>
            </a:br>
            <a:r>
              <a:rPr lang="pl-PL" dirty="0"/>
              <a:t>i dlaczego tak było. </a:t>
            </a:r>
            <a:endParaRPr lang="cs-CZ" dirty="0"/>
          </a:p>
          <a:p>
            <a:pPr marL="114300" indent="0">
              <a:buNone/>
            </a:pPr>
            <a:r>
              <a:rPr lang="pl-PL" dirty="0"/>
              <a:t>Waszym zadaniem będzie </a:t>
            </a:r>
            <a:r>
              <a:rPr lang="pl-PL" b="1" dirty="0"/>
              <a:t>wymyślić, jakie przezwiska nadaliby świętemu Wacławowi </a:t>
            </a:r>
            <a:r>
              <a:rPr lang="pl-PL" dirty="0"/>
              <a:t>średniowieczni mnisi, a jakie naziści w XX wieku. </a:t>
            </a:r>
            <a:br>
              <a:rPr lang="pl-PL" dirty="0"/>
            </a:br>
            <a:r>
              <a:rPr lang="pl-PL" dirty="0"/>
              <a:t>Na koniec spróbujcie wymyślić własny nick, który nadalibyście mu dzisiaj. </a:t>
            </a:r>
            <a:endParaRPr lang="cs-CZ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oblečení, Lidská tvář&#10;&#10;Obsah vygenerovaný umělou inteligencí může být nesprávný.">
            <a:extLst>
              <a:ext uri="{FF2B5EF4-FFF2-40B4-BE49-F238E27FC236}">
                <a16:creationId xmlns:a16="http://schemas.microsoft.com/office/drawing/2014/main" id="{01FD3251-6935-3ACD-4FEA-FA7C219F3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70"/>
            <a:ext cx="9144000" cy="4235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l-PL" dirty="0"/>
              <a:t>28 września – Dzień świętego Wacława</a:t>
            </a:r>
            <a:r>
              <a:rPr lang="cs" dirty="0"/>
              <a:t> </a:t>
            </a:r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8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>
              <a:buNone/>
            </a:pPr>
            <a:r>
              <a:rPr lang="pl-PL" sz="1600" dirty="0">
                <a:solidFill>
                  <a:schemeClr val="dk1"/>
                </a:solidFill>
              </a:rPr>
              <a:t>28 września to wolny dzień i nie idziesz do szkoły. Jest święto państwowe. Podczas uroczystości św. Wacława został ogłoszony konkurs </a:t>
            </a:r>
            <a:r>
              <a:rPr lang="pl-PL" sz="1600" b="1" dirty="0">
                <a:solidFill>
                  <a:schemeClr val="dk1"/>
                </a:solidFill>
              </a:rPr>
              <a:t>„Przezwiska dla św. Wacława!” </a:t>
            </a:r>
            <a:r>
              <a:rPr lang="pl-PL" sz="1600" dirty="0">
                <a:solidFill>
                  <a:schemeClr val="dk1"/>
                </a:solidFill>
              </a:rPr>
              <a:t>Aby go wygrać, musisz wymyślić trafne przezwiska </a:t>
            </a:r>
            <a:br>
              <a:rPr lang="pl-PL" sz="1600" dirty="0">
                <a:solidFill>
                  <a:schemeClr val="dk1"/>
                </a:solidFill>
              </a:rPr>
            </a:br>
            <a:r>
              <a:rPr lang="pl-PL" sz="1600" dirty="0">
                <a:solidFill>
                  <a:schemeClr val="dk1"/>
                </a:solidFill>
              </a:rPr>
              <a:t>dla czeskiego księcia Wacława. Nie jest to jednak takie proste. Musisz najpierw zaproponować więcej przezwisk, </a:t>
            </a:r>
            <a:br>
              <a:rPr lang="pl-PL" sz="1600" dirty="0">
                <a:solidFill>
                  <a:schemeClr val="dk1"/>
                </a:solidFill>
              </a:rPr>
            </a:br>
            <a:r>
              <a:rPr lang="pl-PL" sz="1600" dirty="0">
                <a:solidFill>
                  <a:schemeClr val="dk1"/>
                </a:solidFill>
              </a:rPr>
              <a:t>które muszą mieć sens. Zaproponuj takie, które w przeszłości nadaliby Wacławowi różni ludzie. </a:t>
            </a:r>
            <a:endParaRPr sz="2300" dirty="0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600" y="1057196"/>
            <a:ext cx="4104675" cy="360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l-PL" sz="1800" dirty="0"/>
              <a:t>Potrzebne nam są informacje. Uporządkuj następujące wydarzenia chronologicznie.</a:t>
            </a:r>
            <a:endParaRPr sz="1800" dirty="0"/>
          </a:p>
        </p:txBody>
      </p:sp>
      <p:graphicFrame>
        <p:nvGraphicFramePr>
          <p:cNvPr id="79" name="Google Shape;79;p17"/>
          <p:cNvGraphicFramePr/>
          <p:nvPr>
            <p:extLst>
              <p:ext uri="{D42A27DB-BD31-4B8C-83A1-F6EECF244321}">
                <p14:modId xmlns:p14="http://schemas.microsoft.com/office/powerpoint/2010/main" val="3202635431"/>
              </p:ext>
            </p:extLst>
          </p:nvPr>
        </p:nvGraphicFramePr>
        <p:xfrm>
          <a:off x="311700" y="1017725"/>
          <a:ext cx="8460375" cy="3902615"/>
        </p:xfrm>
        <a:graphic>
          <a:graphicData uri="http://schemas.openxmlformats.org/drawingml/2006/table">
            <a:tbl>
              <a:tblPr>
                <a:noFill/>
                <a:tableStyleId>{C72A87C1-10F6-44C1-9263-007CBA92B4E9}</a:tableStyleId>
              </a:tblPr>
              <a:tblGrid>
                <a:gridCol w="710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Wydarzenie </a:t>
                      </a:r>
                      <a:endParaRPr lang="cs-CZ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Kolejność (</a:t>
                      </a:r>
                      <a:r>
                        <a:rPr lang="cs" sz="1200" b="1" dirty="0"/>
                        <a:t>1 – 6)</a:t>
                      </a:r>
                      <a:endParaRPr sz="1200" b="1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Czescy książęta mieli napięte stosunki z państwem  wschodniofrankijskim (na terenach dzisiejszych Niemiec). 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Spory polityczne odnośnie </a:t>
                      </a:r>
                      <a:r>
                        <a:rPr lang="pl-PL" sz="1200" b="1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opłaty za pokój</a:t>
                      </a: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dla Henryka Ptasznika mogły być powodem, dlaczego został Wacław zamordowany przez swego brata Bolesława (ok. 28 września 935).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Wacław z rodu Przemyślidów przejął władzę w księstwie przed około 1 100 laty, w latach dwudziestych X wieku (ok. 920 rok).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Władca państwa wschodniofrankijskiego Henryk Ptasznik rozpoczął kampanię wojskową przeciwko księstwu czeskiemu i przeciwko Wacławowi w 929 roku. 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Święty Wacław stał się patronem, czyli symbolicznym</a:t>
                      </a:r>
                      <a:r>
                        <a:rPr lang="pl-PL" sz="1200" b="1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obrońcą</a:t>
                      </a:r>
                      <a:r>
                        <a:rPr lang="pl-PL" sz="1200" kern="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państwa czeskiego. </a:t>
                      </a:r>
                      <a:endParaRPr lang="cs-CZ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Książe Wacław postanowił ustąpić Henrykowi i nie walczyć. Zdecydował się płacić tzw. </a:t>
                      </a:r>
                      <a:r>
                        <a:rPr lang="pl-PL" sz="1200" b="1" kern="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opłatę za pokój </a:t>
                      </a:r>
                      <a:r>
                        <a:rPr lang="pl-PL" sz="1200" kern="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dużą ilość srebra i zwierząt. </a:t>
                      </a:r>
                      <a:endParaRPr lang="cs-CZ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>
              <a:lnSpc>
                <a:spcPct val="115000"/>
              </a:lnSpc>
            </a:pPr>
            <a:r>
              <a:rPr lang="pl-PL" sz="1700" dirty="0"/>
              <a:t>Przeczytaj zdania i zaznacz prawda (P) czy fałsz (F). 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114300" indent="0">
              <a:buNone/>
            </a:pPr>
            <a:r>
              <a:rPr lang="pl-PL" dirty="0"/>
              <a:t>a)  Państwo wschodniofrankijskie znajdowało się na terenach Niemiec.</a:t>
            </a:r>
            <a:endParaRPr lang="cs-CZ" dirty="0"/>
          </a:p>
          <a:p>
            <a:pPr marL="114300" indent="0">
              <a:buNone/>
            </a:pPr>
            <a:r>
              <a:rPr lang="pl-PL" dirty="0"/>
              <a:t>     P/F </a:t>
            </a:r>
            <a:endParaRPr lang="cs-CZ" dirty="0"/>
          </a:p>
          <a:p>
            <a:pPr marL="114300" indent="0">
              <a:buNone/>
            </a:pPr>
            <a:r>
              <a:rPr lang="pl-PL" dirty="0"/>
              <a:t>b)  Wacław pokonał Henryka Ptasznika militarnie. </a:t>
            </a:r>
            <a:endParaRPr lang="cs-CZ" dirty="0"/>
          </a:p>
          <a:p>
            <a:pPr marL="114300" indent="0">
              <a:buNone/>
            </a:pPr>
            <a:r>
              <a:rPr lang="pl-PL" dirty="0"/>
              <a:t>     P/F </a:t>
            </a:r>
            <a:endParaRPr lang="cs-CZ" dirty="0"/>
          </a:p>
          <a:p>
            <a:pPr marL="114300" indent="0">
              <a:buNone/>
            </a:pPr>
            <a:r>
              <a:rPr lang="pl-PL" dirty="0"/>
              <a:t>c)  Opłatę za pokój Wacław płacił wschodniofrankijskiemu władcy.</a:t>
            </a:r>
            <a:endParaRPr lang="cs-CZ" dirty="0"/>
          </a:p>
          <a:p>
            <a:pPr marL="114300" indent="0">
              <a:buNone/>
            </a:pPr>
            <a:r>
              <a:rPr lang="pl-PL" dirty="0"/>
              <a:t>     P/F 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pl-PL" dirty="0"/>
              <a:t>Co piszą mnisi w legendzie o świętym Wacławie? 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algn="just"/>
            <a:r>
              <a:rPr lang="pl-PL" b="1" dirty="0"/>
              <a:t>Był wierny i mądry, prawdomówny, podczas podejmowania decyzji sprawiedliwy (1). </a:t>
            </a:r>
            <a:r>
              <a:rPr lang="pl-PL" dirty="0"/>
              <a:t>Burzył więzienia i niszczył szubienice. Był pełen współczucia dla dzieci, które straciły rodziców. Pocieszał matki, które straciły małżonków i pocieszał rannych. Głodujących karmił, spragnionych poił, nagich ubierał w swoje szaty. Odwiedzał chorych, grzebał martwych, gości i cudzoziemców serdecznie przyjmował jak swoich krewnych. </a:t>
            </a:r>
            <a:r>
              <a:rPr lang="pl-PL" b="1" dirty="0"/>
              <a:t>Służył kapłanom</a:t>
            </a:r>
            <a:r>
              <a:rPr lang="pl-PL" dirty="0"/>
              <a:t> </a:t>
            </a:r>
            <a:r>
              <a:rPr lang="pl-PL" b="1" dirty="0"/>
              <a:t>(2),</a:t>
            </a:r>
            <a:r>
              <a:rPr lang="pl-PL" dirty="0"/>
              <a:t> zdesperowanym wskazywał drogę prawdy. Był pokorny, cierpliwy, łagodny i pełny miłości. Nigdy nie użył przemocy i nic nie ukradł. </a:t>
            </a:r>
            <a:r>
              <a:rPr lang="pl-PL" b="1" dirty="0"/>
              <a:t>Chodził ubrany w szorstką, niewygodną koszulę z końskiego włosia. Na taką koszulę ubierał wspaniałą królewską szatę. (3) </a:t>
            </a:r>
            <a:r>
              <a:rPr lang="pl-PL" dirty="0"/>
              <a:t>Nie przestawał dziękować Bogu i modlić się do niego. </a:t>
            </a:r>
          </a:p>
          <a:p>
            <a:pPr marL="114300" indent="0">
              <a:buNone/>
            </a:pPr>
            <a:r>
              <a:rPr lang="pl-PL" sz="1200" dirty="0"/>
              <a:t>(Źródło: Crestente fide Christiana (Kiedy rosła wiara chrześcijańska, zredagowane)</a:t>
            </a:r>
            <a:endParaRPr lang="cs-CZ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cs-CZ" dirty="0"/>
              <a:t>Jak </a:t>
            </a:r>
            <a:r>
              <a:rPr lang="cs-CZ" dirty="0" err="1"/>
              <a:t>postrzegali</a:t>
            </a:r>
            <a:r>
              <a:rPr lang="cs-CZ" dirty="0"/>
              <a:t> </a:t>
            </a:r>
            <a:r>
              <a:rPr lang="cs-CZ" dirty="0" err="1"/>
              <a:t>Wacława</a:t>
            </a:r>
            <a:r>
              <a:rPr lang="cs-CZ" dirty="0"/>
              <a:t> </a:t>
            </a:r>
            <a:r>
              <a:rPr lang="cs-CZ" dirty="0" err="1"/>
              <a:t>naziści</a:t>
            </a:r>
            <a:r>
              <a:rPr lang="cs-CZ" dirty="0"/>
              <a:t>?</a:t>
            </a:r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>
              <a:buNone/>
            </a:pPr>
            <a:r>
              <a:rPr lang="pl-PL" sz="1400" dirty="0">
                <a:solidFill>
                  <a:schemeClr val="dk1"/>
                </a:solidFill>
              </a:rPr>
              <a:t>A. 	Znak nazistowskich Niemiec</a:t>
            </a:r>
          </a:p>
          <a:p>
            <a:pPr marL="0" lvl="0" indent="457200">
              <a:buNone/>
            </a:pPr>
            <a:r>
              <a:rPr lang="pl-PL" sz="1400" dirty="0">
                <a:solidFill>
                  <a:schemeClr val="dk1"/>
                </a:solidFill>
              </a:rPr>
              <a:t>B. 	Muzeum Narodowe</a:t>
            </a:r>
          </a:p>
          <a:p>
            <a:pPr marL="0" lvl="0" indent="457200">
              <a:buNone/>
            </a:pPr>
            <a:r>
              <a:rPr lang="pl-PL" sz="1400" dirty="0">
                <a:solidFill>
                  <a:schemeClr val="dk1"/>
                </a:solidFill>
              </a:rPr>
              <a:t>C.  	Mówca oznajmia, że już święty Wacław       	zrozumiał, że ziemie czeskie powinny 	być podporządkowane Niemcom, czego 	dowodem jest fakt, że ten obrońca ziem 	czeskich w przeszłości podporządkował 	się niemieckiemu władcy Ptasznikowi. 	Płacił przecież opłatę za pokój.  </a:t>
            </a:r>
          </a:p>
          <a:p>
            <a:pPr marL="0" lvl="0" indent="457200">
              <a:buNone/>
            </a:pPr>
            <a:r>
              <a:rPr lang="pl-PL" sz="1400" dirty="0">
                <a:solidFill>
                  <a:schemeClr val="dk1"/>
                </a:solidFill>
              </a:rPr>
              <a:t>D.   	Posąg świętego Wacława - patrona 	ziem czeskich</a:t>
            </a:r>
          </a:p>
          <a:p>
            <a:pPr marL="0" lvl="0" indent="457200">
              <a:buNone/>
            </a:pPr>
            <a:r>
              <a:rPr lang="pl-PL" sz="1400" dirty="0">
                <a:solidFill>
                  <a:schemeClr val="dk1"/>
                </a:solidFill>
              </a:rPr>
              <a:t>E.   	Plac Wacława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25" y="942975"/>
            <a:ext cx="35814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77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pl-PL" dirty="0"/>
              <a:t>Jak zatem naziści postrzegali świętego Wacława? </a:t>
            </a:r>
            <a:br>
              <a:rPr lang="pl-PL" dirty="0"/>
            </a:br>
            <a:r>
              <a:rPr lang="pl-PL" dirty="0"/>
              <a:t>Co starali się wmówić Czechom, których ziemie okupowali?</a:t>
            </a: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875" y="445025"/>
            <a:ext cx="3380275" cy="45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660</Words>
  <Application>Microsoft Office PowerPoint</Application>
  <PresentationFormat>Předvádění na obrazovce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Nick dla świętego Wacława</vt:lpstr>
      <vt:lpstr>Czego się nauczymy?</vt:lpstr>
      <vt:lpstr>Prezentace aplikace PowerPoint</vt:lpstr>
      <vt:lpstr>28 września – Dzień świętego Wacława </vt:lpstr>
      <vt:lpstr>Potrzebne nam są informacje. Uporządkuj następujące wydarzenia chronologicznie.</vt:lpstr>
      <vt:lpstr>Przeczytaj zdania i zaznacz prawda (P) czy fałsz (F). </vt:lpstr>
      <vt:lpstr>Co piszą mnisi w legendzie o świętym Wacławie? </vt:lpstr>
      <vt:lpstr>Jak postrzegali Wacława naziści?</vt:lpstr>
      <vt:lpstr>Jak zatem naziści postrzegali świętego Wacława?  Co starali się wmówić Czechom, których ziemie okupowali?</vt:lpstr>
      <vt:lpstr>Konkurs o najlepsze przezwisko dla świętego Wacława w historii!  Zwycięzca wygrywa Kofolę! Głosujemy!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Přezdívky pro svatého Václava</dc:title>
  <dc:creator>Barbara Kubiczek</dc:creator>
  <cp:lastModifiedBy>PEDAGOGICKÉ CENTRUM</cp:lastModifiedBy>
  <cp:revision>8</cp:revision>
  <cp:lastPrinted>2023-08-07T09:57:36Z</cp:lastPrinted>
  <dcterms:modified xsi:type="dcterms:W3CDTF">2025-07-01T10:59:27Z</dcterms:modified>
</cp:coreProperties>
</file>