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Kubiczek" initials="BK" lastIdx="2" clrIdx="0">
    <p:extLst>
      <p:ext uri="{19B8F6BF-5375-455C-9EA6-DF929625EA0E}">
        <p15:presenceInfo xmlns:p15="http://schemas.microsoft.com/office/powerpoint/2012/main" userId="Barbara Kubicz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04T14:05:38.201" idx="1">
    <p:pos x="10" y="10"/>
    <p:text>Do ślubudecyzje o kobiecie podejmował jej ojciec.
I już jest Twoja!
Potem już  wszystko zależało od małżonka.
Podczas ceremonii ślubu kobieta musiała przyrzec małżonkowi posłuszeństwo.
Wy, kobiety, bądźcie posłuszne swoim małżonkom.</p:text>
    <p:extLst>
      <p:ext uri="{C676402C-5697-4E1C-873F-D02D1690AC5C}">
        <p15:threadingInfo xmlns:p15="http://schemas.microsoft.com/office/powerpoint/2012/main" timeZoneBias="-60"/>
      </p:ext>
    </p:extLst>
  </p:cm>
  <p:cm authorId="1" dt="2024-01-04T14:06:11.057" idx="2">
    <p:pos x="10" y="146"/>
    <p:text>Źródło: Marta Breen i Jenny Jordahl: Neohrožené ženy. Sto padesát let boje o volnost, rovnost a sesterství, 
Argo 2019, str. 7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7133F-C29F-44B6-826C-2C155055FE05}" type="datetimeFigureOut">
              <a:rPr lang="cs-CZ" smtClean="0"/>
              <a:t>01.07.2025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426C-159A-4394-B2D3-3EDEA4A435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378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eufler.cz/cs-CZ/fotohistorie/fotoarchiv,herecky-a-herci-epochy-do-1918,58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800" b="1" dirty="0">
                <a:solidFill>
                  <a:schemeClr val="dk1"/>
                </a:solidFill>
              </a:rPr>
              <a:t>Zdroj</a:t>
            </a:r>
            <a:r>
              <a:rPr lang="cs" sz="800" b="1">
                <a:solidFill>
                  <a:schemeClr val="dk1"/>
                </a:solidFill>
              </a:rPr>
              <a:t>: https</a:t>
            </a:r>
            <a:r>
              <a:rPr lang="cs" sz="800" b="1" dirty="0">
                <a:solidFill>
                  <a:schemeClr val="dk1"/>
                </a:solidFill>
              </a:rPr>
              <a:t>://www.idnes.cz/zpravy/revue/vztahy-a-sex/billie-eilish-zpevacka-pohlavi-sexualita-hudba-bbc-three.A221223_111135_sex_sub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cbc8562be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cbc8562be3_0_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6bd5d5b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06bd5d5b38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Zdroje: Louis-Joseph Anthonissen: Prádelna v Trouville, 1888, 61 x 83 cm, Muzeum umění v Pau; spodní dva obrázky zleva Marie Bahenská - Libuše Heczková - Dana Musilová: Nezbytná, osvobozující, pomlouvaná. O ženské práci, Hradec Králové 2017, s. 105, 106. ; Rozladěná služebná, knižní ilustrace z roku 1855 v publikaci Forrester's pictorial miscellany for the family circle; Obraz vpravo dole: Všechna štěstí, Alfred Stevens, kolem roku 1880, 53,5 x 67,5 cm, Muzeum Orsay, Paříž.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6bd5d5b3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6bd5d5b38_0_2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SLIDE 3, ZDROJE: Louis-Joseph Anthonissen: Prádelna v Trouville, 1888, 61 x 83 cm, Muzeum umění v Pau, spodní tři obrázky zleva Marie Bahenská - Libuše Heczková - Dana Musilová: Nezbytná, osvobozující, pomlouvaná. O ženské práci, Hradec Králové 2017, s. 105, 106, 108; Obraz vpravo dole: Všechna štěstí, Alfred Stevens, kolem roku 1880, 53,5 x 67,5 cm, Muzeum Orsay, Paříž.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SLIDE 4, ZDROJE: Bejvávalo.cz (učitelka), Wikipedie (Božena Němcová a Zdeňka Braunerová), Otýlie Sklenaříková-Malá (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http://www.scheufler.cz/cs-CZ/fotohistorie/fotoarchiv,herecky-a-herci-epochy-do-1918,58.html</a:t>
            </a:r>
            <a:r>
              <a:rPr lang="cs"/>
              <a:t>),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6bd5d5b3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6bd5d5b38_0_7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888da9c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888da9cc8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6bd5d5b3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6bd5d5b38_0_8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ZdmDEEJK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7eLoPD700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Bilie Eilish o žená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4600" y="128700"/>
            <a:ext cx="5849550" cy="43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1015200" y="56425"/>
            <a:ext cx="7113600" cy="83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 dirty="0"/>
              <a:t>Jak postrzegali/postrzegały kobietę?</a:t>
            </a:r>
            <a:endParaRPr sz="2100" b="1" dirty="0"/>
          </a:p>
        </p:txBody>
      </p:sp>
      <p:sp>
        <p:nvSpPr>
          <p:cNvPr id="60" name="Google Shape;60;p14"/>
          <p:cNvSpPr txBox="1"/>
          <p:nvPr/>
        </p:nvSpPr>
        <p:spPr>
          <a:xfrm>
            <a:off x="117750" y="4561800"/>
            <a:ext cx="8908500" cy="64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Aft>
                <a:spcPts val="300"/>
              </a:spcAft>
            </a:pPr>
            <a:r>
              <a:rPr lang="pl-PL" sz="1200" b="1" dirty="0">
                <a:solidFill>
                  <a:schemeClr val="dk1"/>
                </a:solidFill>
              </a:rPr>
              <a:t>Źródło: Członkinie Amerykańskiego Klubu Dam na zdjęciu z 31 sierpnia 1871 r., zbiory Muzeum Narodowego – Muzeum Naprstka kultur azjatyckich, afrykańskich i amerykańskich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04450" cy="25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375" y="0"/>
            <a:ext cx="4514890" cy="25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425" y="2910125"/>
            <a:ext cx="2987363" cy="22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0963" y="2926238"/>
            <a:ext cx="1854815" cy="22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7">
            <a:alphaModFix/>
          </a:blip>
          <a:srcRect r="1224"/>
          <a:stretch/>
        </p:blipFill>
        <p:spPr>
          <a:xfrm>
            <a:off x="7416950" y="2650537"/>
            <a:ext cx="1727050" cy="2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-25" y="2217750"/>
            <a:ext cx="360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l-PL" sz="1100" b="1" dirty="0">
                <a:solidFill>
                  <a:schemeClr val="lt1"/>
                </a:solidFill>
              </a:rPr>
              <a:t>Pralnia w Trouville, Francja 1888 r. </a:t>
            </a:r>
            <a:endParaRPr sz="1100" b="1" dirty="0">
              <a:solidFill>
                <a:schemeClr val="lt1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671575" y="2267450"/>
            <a:ext cx="360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l-PL" sz="1100" b="1" dirty="0">
                <a:solidFill>
                  <a:schemeClr val="lt1"/>
                </a:solidFill>
              </a:rPr>
              <a:t>Fabryka przędzenia lnu, Francja 1908 r. </a:t>
            </a:r>
            <a:endParaRPr sz="1100" b="1" dirty="0">
              <a:solidFill>
                <a:schemeClr val="lt1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-56425" y="2910125"/>
            <a:ext cx="29874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l-PL" sz="1100" b="1" dirty="0">
                <a:solidFill>
                  <a:schemeClr val="dk1"/>
                </a:solidFill>
              </a:rPr>
              <a:t>Ładowanie żyta na polu, Sušice </a:t>
            </a: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970425" y="4582575"/>
            <a:ext cx="18549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/>
            <a:r>
              <a:rPr lang="cs-CZ" sz="1100" b="1" dirty="0" err="1">
                <a:solidFill>
                  <a:schemeClr val="lt1"/>
                </a:solidFill>
              </a:rPr>
              <a:t>Produkcja</a:t>
            </a:r>
            <a:r>
              <a:rPr lang="cs-CZ" sz="1100" b="1" dirty="0">
                <a:solidFill>
                  <a:schemeClr val="lt1"/>
                </a:solidFill>
              </a:rPr>
              <a:t> </a:t>
            </a:r>
            <a:r>
              <a:rPr lang="cs-CZ" sz="1100" b="1" dirty="0" err="1">
                <a:solidFill>
                  <a:schemeClr val="lt1"/>
                </a:solidFill>
              </a:rPr>
              <a:t>masła</a:t>
            </a:r>
            <a:r>
              <a:rPr lang="cs-CZ" sz="1100" b="1" dirty="0">
                <a:solidFill>
                  <a:schemeClr val="lt1"/>
                </a:solidFill>
              </a:rPr>
              <a:t>, Sušice </a:t>
            </a:r>
            <a:endParaRPr sz="1100" b="1" dirty="0">
              <a:solidFill>
                <a:schemeClr val="lt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7457275" y="4582575"/>
            <a:ext cx="165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8">
            <a:alphaModFix/>
          </a:blip>
          <a:srcRect l="22936" r="13860"/>
          <a:stretch/>
        </p:blipFill>
        <p:spPr>
          <a:xfrm>
            <a:off x="4963150" y="2795825"/>
            <a:ext cx="2276424" cy="20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4963163" y="4722525"/>
            <a:ext cx="2276400" cy="4371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1050" b="1" dirty="0" err="1">
                <a:solidFill>
                  <a:schemeClr val="dk1"/>
                </a:solidFill>
              </a:rPr>
              <a:t>Zdenerwowana</a:t>
            </a:r>
            <a:r>
              <a:rPr lang="cs-CZ" sz="1050" b="1" dirty="0">
                <a:solidFill>
                  <a:schemeClr val="dk1"/>
                </a:solidFill>
              </a:rPr>
              <a:t> </a:t>
            </a:r>
            <a:r>
              <a:rPr lang="cs-CZ" sz="1050" b="1" dirty="0" err="1">
                <a:solidFill>
                  <a:schemeClr val="dk1"/>
                </a:solidFill>
              </a:rPr>
              <a:t>służąca</a:t>
            </a:r>
            <a:r>
              <a:rPr lang="cs-CZ" sz="1050" b="1" dirty="0">
                <a:solidFill>
                  <a:schemeClr val="dk1"/>
                </a:solidFill>
              </a:rPr>
              <a:t>, 1855 r. </a:t>
            </a:r>
            <a:endParaRPr sz="1050" b="1" dirty="0"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7416950" y="4722525"/>
            <a:ext cx="1727100" cy="4371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1050" b="1" dirty="0" err="1">
                <a:solidFill>
                  <a:schemeClr val="dk1"/>
                </a:solidFill>
              </a:rPr>
              <a:t>Rodzina</a:t>
            </a:r>
            <a:r>
              <a:rPr lang="cs-CZ" sz="1050" b="1" dirty="0">
                <a:solidFill>
                  <a:schemeClr val="dk1"/>
                </a:solidFill>
              </a:rPr>
              <a:t> </a:t>
            </a:r>
            <a:r>
              <a:rPr lang="cs-CZ" sz="1050" b="1" dirty="0" err="1">
                <a:solidFill>
                  <a:schemeClr val="dk1"/>
                </a:solidFill>
              </a:rPr>
              <a:t>mieszczańska</a:t>
            </a:r>
            <a:r>
              <a:rPr lang="cs-CZ" sz="1050" b="1" dirty="0">
                <a:solidFill>
                  <a:schemeClr val="dk1"/>
                </a:solidFill>
              </a:rPr>
              <a:t>, 1880 r. </a:t>
            </a:r>
            <a:endParaRPr sz="105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r="20312"/>
          <a:stretch/>
        </p:blipFill>
        <p:spPr>
          <a:xfrm>
            <a:off x="0" y="2531450"/>
            <a:ext cx="3355124" cy="25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t="7510"/>
          <a:stretch/>
        </p:blipFill>
        <p:spPr>
          <a:xfrm>
            <a:off x="6862975" y="0"/>
            <a:ext cx="2297500" cy="269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5">
            <a:alphaModFix/>
          </a:blip>
          <a:srcRect b="9305"/>
          <a:stretch/>
        </p:blipFill>
        <p:spPr>
          <a:xfrm>
            <a:off x="7023538" y="2604000"/>
            <a:ext cx="2136925" cy="246695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844470" y="4755154"/>
            <a:ext cx="18381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1100" b="1" dirty="0" err="1">
                <a:solidFill>
                  <a:schemeClr val="lt1"/>
                </a:solidFill>
              </a:rPr>
              <a:t>Nauczycielka</a:t>
            </a:r>
            <a:r>
              <a:rPr lang="cs-CZ" sz="1100" b="1" dirty="0">
                <a:solidFill>
                  <a:schemeClr val="lt1"/>
                </a:solidFill>
              </a:rPr>
              <a:t> (</a:t>
            </a:r>
            <a:r>
              <a:rPr lang="cs-CZ" sz="1100" b="1" dirty="0" err="1">
                <a:solidFill>
                  <a:schemeClr val="lt1"/>
                </a:solidFill>
              </a:rPr>
              <a:t>źródło</a:t>
            </a:r>
            <a:r>
              <a:rPr lang="cs-CZ" sz="1100" b="1" dirty="0">
                <a:solidFill>
                  <a:schemeClr val="lt1"/>
                </a:solidFill>
              </a:rPr>
              <a:t> </a:t>
            </a:r>
            <a:r>
              <a:rPr lang="cs-CZ" sz="1100" b="1" dirty="0" err="1">
                <a:solidFill>
                  <a:schemeClr val="lt1"/>
                </a:solidFill>
              </a:rPr>
              <a:t>nieznane</a:t>
            </a:r>
            <a:r>
              <a:rPr lang="cs-CZ" sz="1100" b="1" dirty="0">
                <a:solidFill>
                  <a:schemeClr val="lt1"/>
                </a:solidFill>
              </a:rPr>
              <a:t>) </a:t>
            </a:r>
            <a:endParaRPr sz="1100" b="1" dirty="0">
              <a:solidFill>
                <a:schemeClr val="lt1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7172963" y="4547750"/>
            <a:ext cx="183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 dirty="0">
                <a:solidFill>
                  <a:schemeClr val="lt1"/>
                </a:solidFill>
              </a:rPr>
              <a:t>Božena Němcová, pisarka</a:t>
            </a:r>
            <a:endParaRPr sz="1100" b="1" dirty="0">
              <a:solidFill>
                <a:schemeClr val="lt1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7092675" y="2177450"/>
            <a:ext cx="183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1" dirty="0">
                <a:solidFill>
                  <a:schemeClr val="lt1"/>
                </a:solidFill>
              </a:rPr>
              <a:t>Zdeňka Braunerová, malarka</a:t>
            </a:r>
            <a:endParaRPr sz="1100" b="1" dirty="0">
              <a:solidFill>
                <a:schemeClr val="lt1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6">
            <a:alphaModFix/>
          </a:blip>
          <a:srcRect l="7658" t="20691" r="7147" b="12539"/>
          <a:stretch/>
        </p:blipFill>
        <p:spPr>
          <a:xfrm>
            <a:off x="0" y="0"/>
            <a:ext cx="2047956" cy="26120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104913" y="1911300"/>
            <a:ext cx="18381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cs-CZ" sz="1100" b="1" dirty="0" err="1">
                <a:solidFill>
                  <a:schemeClr val="lt1"/>
                </a:solidFill>
              </a:rPr>
              <a:t>Otylia</a:t>
            </a:r>
            <a:r>
              <a:rPr lang="cs-CZ" sz="1100" b="1" dirty="0">
                <a:solidFill>
                  <a:schemeClr val="lt1"/>
                </a:solidFill>
              </a:rPr>
              <a:t> </a:t>
            </a:r>
            <a:r>
              <a:rPr lang="cs-CZ" sz="1100" b="1" dirty="0" err="1">
                <a:solidFill>
                  <a:schemeClr val="lt1"/>
                </a:solidFill>
              </a:rPr>
              <a:t>Sklenaříková-Malá</a:t>
            </a:r>
            <a:r>
              <a:rPr lang="cs-CZ" sz="1100" b="1" dirty="0">
                <a:solidFill>
                  <a:schemeClr val="lt1"/>
                </a:solidFill>
              </a:rPr>
              <a:t>, </a:t>
            </a:r>
            <a:r>
              <a:rPr lang="cs-CZ" sz="1100" b="1" dirty="0" err="1">
                <a:solidFill>
                  <a:schemeClr val="lt1"/>
                </a:solidFill>
              </a:rPr>
              <a:t>aktorka</a:t>
            </a:r>
            <a:r>
              <a:rPr lang="cs-CZ" sz="1100" b="1" dirty="0">
                <a:solidFill>
                  <a:schemeClr val="lt1"/>
                </a:solidFill>
              </a:rPr>
              <a:t> </a:t>
            </a:r>
            <a:endParaRPr sz="1100" b="1" dirty="0">
              <a:solidFill>
                <a:schemeClr val="lt1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6994" y="2784625"/>
            <a:ext cx="3504684" cy="23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427650" y="4568675"/>
            <a:ext cx="343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l-PL" sz="1100" b="1" dirty="0">
                <a:solidFill>
                  <a:schemeClr val="lt1"/>
                </a:solidFill>
              </a:rPr>
              <a:t>Florence Nightingalová opiekuje się żołnierzami podczas wojny krymskiej (1853-1856 r.)</a:t>
            </a:r>
            <a:endParaRPr sz="1100" b="1" dirty="0">
              <a:solidFill>
                <a:schemeClr val="lt1"/>
              </a:solidFill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2127950" y="0"/>
            <a:ext cx="4623300" cy="145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l-PL" sz="2100" b="1" dirty="0"/>
              <a:t>Mniej powszechne, </a:t>
            </a:r>
            <a:br>
              <a:rPr lang="pl-PL" sz="2100" b="1" dirty="0"/>
            </a:br>
            <a:r>
              <a:rPr lang="pl-PL" sz="2100" b="1" dirty="0"/>
              <a:t>ale tolerowane zawody kobiet </a:t>
            </a:r>
            <a:br>
              <a:rPr lang="pl-PL" sz="2100" b="1" dirty="0"/>
            </a:br>
            <a:r>
              <a:rPr lang="pl-PL" sz="2100" b="1" dirty="0"/>
              <a:t>w XIX wieku:</a:t>
            </a:r>
            <a:endParaRPr sz="21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1015200" y="56425"/>
            <a:ext cx="7113600" cy="8304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100" b="1" dirty="0"/>
              <a:t>Jak </a:t>
            </a:r>
            <a:r>
              <a:rPr lang="cs-CZ" sz="2100" b="1" dirty="0" err="1"/>
              <a:t>postrzegali</a:t>
            </a:r>
            <a:r>
              <a:rPr lang="cs-CZ" sz="2100" b="1" dirty="0"/>
              <a:t>/</a:t>
            </a:r>
            <a:r>
              <a:rPr lang="cs-CZ" sz="2100" b="1" dirty="0" err="1"/>
              <a:t>postrzegały</a:t>
            </a:r>
            <a:r>
              <a:rPr lang="cs-CZ" sz="2100" b="1" dirty="0"/>
              <a:t> </a:t>
            </a:r>
            <a:r>
              <a:rPr lang="cs-CZ" sz="2100" b="1" dirty="0" err="1"/>
              <a:t>kobietę</a:t>
            </a:r>
            <a:r>
              <a:rPr lang="cs-CZ" sz="2100" b="1" dirty="0"/>
              <a:t>?</a:t>
            </a:r>
            <a:r>
              <a:rPr lang="cs" sz="2100" b="1" dirty="0"/>
              <a:t> </a:t>
            </a:r>
            <a:endParaRPr sz="2100" b="1" dirty="0"/>
          </a:p>
          <a:p>
            <a:pPr lvl="0" algn="ctr"/>
            <a:r>
              <a:rPr lang="pl-PL" sz="2100" b="1" dirty="0"/>
              <a:t>Dzisiaj, wtedy i co ty o tym sądzisz?</a:t>
            </a:r>
            <a:endParaRPr sz="2100" b="1" dirty="0"/>
          </a:p>
        </p:txBody>
      </p:sp>
      <p:sp>
        <p:nvSpPr>
          <p:cNvPr id="98" name="Google Shape;98;p17"/>
          <p:cNvSpPr/>
          <p:nvPr/>
        </p:nvSpPr>
        <p:spPr>
          <a:xfrm>
            <a:off x="39100" y="1685400"/>
            <a:ext cx="2283600" cy="212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l-PL" dirty="0"/>
              <a:t>Kobieta sama decyduje, czy będzie zajmować się tylko rodziną albo będzie także pracować zawodowo. Jednak </a:t>
            </a:r>
            <a:br>
              <a:rPr lang="pl-PL" dirty="0"/>
            </a:br>
            <a:r>
              <a:rPr lang="pl-PL" dirty="0"/>
              <a:t>w budżecie rodzinnym wliczane są także jej dochody. </a:t>
            </a:r>
            <a:endParaRPr dirty="0"/>
          </a:p>
        </p:txBody>
      </p:sp>
      <p:sp>
        <p:nvSpPr>
          <p:cNvPr id="99" name="Google Shape;99;p17"/>
          <p:cNvSpPr/>
          <p:nvPr/>
        </p:nvSpPr>
        <p:spPr>
          <a:xfrm>
            <a:off x="2306750" y="1620900"/>
            <a:ext cx="2283600" cy="212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-PL" dirty="0"/>
              <a:t>Kobieta sama decyduje, jakie wykształcenie chce osiągnąć, </a:t>
            </a:r>
            <a:br>
              <a:rPr lang="pl-PL" dirty="0"/>
            </a:br>
            <a:r>
              <a:rPr lang="pl-PL" dirty="0"/>
              <a:t>bez jakichkolwiek przeszkód. Może robić karierę naukową. </a:t>
            </a:r>
            <a:endParaRPr lang="cs-CZ" dirty="0"/>
          </a:p>
        </p:txBody>
      </p:sp>
      <p:sp>
        <p:nvSpPr>
          <p:cNvPr id="100" name="Google Shape;100;p17"/>
          <p:cNvSpPr/>
          <p:nvPr/>
        </p:nvSpPr>
        <p:spPr>
          <a:xfrm>
            <a:off x="4574400" y="1620900"/>
            <a:ext cx="2283600" cy="212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-PL" dirty="0"/>
              <a:t>Kobieta </a:t>
            </a:r>
            <a:endParaRPr lang="cs-CZ" dirty="0"/>
          </a:p>
          <a:p>
            <a:pPr algn="ctr"/>
            <a:r>
              <a:rPr lang="pl-PL" dirty="0"/>
              <a:t>angażuje się w polityce, choć wciąż w nieco mniejszym stopniu niż mężczyźni. </a:t>
            </a:r>
            <a:br>
              <a:rPr lang="pl-PL" dirty="0"/>
            </a:br>
            <a:r>
              <a:rPr lang="pl-PL" dirty="0"/>
              <a:t>W demokracji może pełnić każdą funkcję, ma prawo wyborcze.</a:t>
            </a:r>
            <a:endParaRPr lang="cs-CZ" dirty="0"/>
          </a:p>
        </p:txBody>
      </p:sp>
      <p:sp>
        <p:nvSpPr>
          <p:cNvPr id="101" name="Google Shape;101;p17"/>
          <p:cNvSpPr/>
          <p:nvPr/>
        </p:nvSpPr>
        <p:spPr>
          <a:xfrm>
            <a:off x="6858000" y="1620900"/>
            <a:ext cx="2283600" cy="212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-PL" dirty="0"/>
              <a:t>Kobieta może wykonywać</a:t>
            </a:r>
            <a:br>
              <a:rPr lang="pl-PL" dirty="0"/>
            </a:br>
            <a:r>
              <a:rPr lang="pl-PL" dirty="0"/>
              <a:t>(z wyjątkami) jakąkolwiek pracę zawodową. </a:t>
            </a:r>
            <a:endParaRPr lang="cs-CZ" dirty="0"/>
          </a:p>
        </p:txBody>
      </p:sp>
      <p:sp>
        <p:nvSpPr>
          <p:cNvPr id="102" name="Google Shape;102;p17"/>
          <p:cNvSpPr/>
          <p:nvPr/>
        </p:nvSpPr>
        <p:spPr>
          <a:xfrm>
            <a:off x="39100" y="944400"/>
            <a:ext cx="2262900" cy="618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 dirty="0"/>
              <a:t>RODZINA</a:t>
            </a:r>
            <a:endParaRPr sz="1600" b="1" dirty="0"/>
          </a:p>
        </p:txBody>
      </p:sp>
      <p:sp>
        <p:nvSpPr>
          <p:cNvPr id="103" name="Google Shape;103;p17"/>
          <p:cNvSpPr/>
          <p:nvPr/>
        </p:nvSpPr>
        <p:spPr>
          <a:xfrm>
            <a:off x="2317100" y="944400"/>
            <a:ext cx="2262900" cy="618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b="1" dirty="0">
                <a:solidFill>
                  <a:schemeClr val="dk1"/>
                </a:solidFill>
              </a:rPr>
              <a:t>WYKSZTAŁCENIE</a:t>
            </a:r>
            <a:endParaRPr sz="1600" dirty="0"/>
          </a:p>
        </p:txBody>
      </p:sp>
      <p:sp>
        <p:nvSpPr>
          <p:cNvPr id="104" name="Google Shape;104;p17"/>
          <p:cNvSpPr/>
          <p:nvPr/>
        </p:nvSpPr>
        <p:spPr>
          <a:xfrm>
            <a:off x="4595100" y="944400"/>
            <a:ext cx="2262900" cy="618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 dirty="0"/>
              <a:t>POLITYKA</a:t>
            </a:r>
            <a:endParaRPr sz="1600" b="1" dirty="0"/>
          </a:p>
        </p:txBody>
      </p:sp>
      <p:sp>
        <p:nvSpPr>
          <p:cNvPr id="105" name="Google Shape;105;p17"/>
          <p:cNvSpPr/>
          <p:nvPr/>
        </p:nvSpPr>
        <p:spPr>
          <a:xfrm>
            <a:off x="6873100" y="944400"/>
            <a:ext cx="2262900" cy="618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b="1" dirty="0">
                <a:solidFill>
                  <a:schemeClr val="dk1"/>
                </a:solidFill>
              </a:rPr>
              <a:t>ZATRUDNIENIE</a:t>
            </a:r>
            <a:endParaRPr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1015200" y="-42110"/>
            <a:ext cx="7113600" cy="676672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l-PL" sz="2100" b="1" dirty="0"/>
              <a:t>Jak postrzegali/postrzegały kobietę? </a:t>
            </a:r>
          </a:p>
          <a:p>
            <a:pPr lvl="0" algn="ctr"/>
            <a:r>
              <a:rPr lang="pl-PL" sz="2100" b="1" dirty="0"/>
              <a:t>Dzisiaj, wtedy i co ty o tym sądzisz?</a:t>
            </a:r>
          </a:p>
        </p:txBody>
      </p:sp>
      <p:sp>
        <p:nvSpPr>
          <p:cNvPr id="114" name="Google Shape;114;p18"/>
          <p:cNvSpPr txBox="1"/>
          <p:nvPr/>
        </p:nvSpPr>
        <p:spPr>
          <a:xfrm>
            <a:off x="7288200" y="4383884"/>
            <a:ext cx="168120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 sz="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 Marta Breenová a Jenny Jordahlová: Neohrožené ženy. Sto padesát let boje za volnost, rovnost a sesterství, Argo 2019, s. 7.</a:t>
            </a:r>
            <a:endParaRPr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 descr="Obsah obrázku oblečení, ilustrace, boty, kresba&#10;&#10;Obsah vygenerovaný umělou inteligencí může být nesprávný.">
            <a:extLst>
              <a:ext uri="{FF2B5EF4-FFF2-40B4-BE49-F238E27FC236}">
                <a16:creationId xmlns:a16="http://schemas.microsoft.com/office/drawing/2014/main" id="{9EC13D65-045E-F466-F396-0A9C94E0F1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13" t="1816" r="10238" b="4786"/>
          <a:stretch/>
        </p:blipFill>
        <p:spPr>
          <a:xfrm>
            <a:off x="3421117" y="626679"/>
            <a:ext cx="5722883" cy="37837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r="11729"/>
          <a:stretch/>
        </p:blipFill>
        <p:spPr>
          <a:xfrm>
            <a:off x="0" y="626679"/>
            <a:ext cx="3421117" cy="2436421"/>
          </a:xfrm>
          <a:prstGeom prst="rect">
            <a:avLst/>
          </a:prstGeom>
        </p:spPr>
      </p:pic>
      <p:pic>
        <p:nvPicPr>
          <p:cNvPr id="6" name="Obrázek 5" descr="Obsah obrázku text, kreslené, skica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856F03D5-AE01-A634-23F3-1FE5A00391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456" r="2854" b="23065"/>
          <a:stretch/>
        </p:blipFill>
        <p:spPr>
          <a:xfrm>
            <a:off x="0" y="3063100"/>
            <a:ext cx="6111964" cy="208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1015200" y="56425"/>
            <a:ext cx="7113600" cy="459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100" b="1" dirty="0" err="1"/>
              <a:t>Premia</a:t>
            </a:r>
            <a:r>
              <a:rPr lang="cs-CZ" sz="2100" b="1" dirty="0"/>
              <a:t> do </a:t>
            </a:r>
            <a:r>
              <a:rPr lang="cs-CZ" sz="2100" b="1" dirty="0" err="1"/>
              <a:t>odprężenia</a:t>
            </a:r>
            <a:r>
              <a:rPr lang="cs-CZ" sz="2100" b="1" dirty="0"/>
              <a:t>:</a:t>
            </a:r>
            <a:endParaRPr sz="2100" b="1" dirty="0"/>
          </a:p>
        </p:txBody>
      </p:sp>
      <p:pic>
        <p:nvPicPr>
          <p:cNvPr id="120" name="Google Shape;120;p19" descr="A Cleaning Revolution" title="Horrible Histories New! Victorian Ma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75" y="516025"/>
            <a:ext cx="6214050" cy="46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509</Words>
  <Application>Microsoft Office PowerPoint</Application>
  <PresentationFormat>Předvádění na obrazovce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Barbara Kubiczek</dc:creator>
  <cp:lastModifiedBy>PEDAGOGICKÉ CENTRUM</cp:lastModifiedBy>
  <cp:revision>10</cp:revision>
  <cp:lastPrinted>2023-08-07T09:40:41Z</cp:lastPrinted>
  <dcterms:modified xsi:type="dcterms:W3CDTF">2025-07-01T11:16:23Z</dcterms:modified>
</cp:coreProperties>
</file>